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"/>
  </p:notesMasterIdLst>
  <p:handoutMasterIdLst>
    <p:handoutMasterId r:id="rId9"/>
  </p:handoutMasterIdLst>
  <p:sldIdLst>
    <p:sldId id="361" r:id="rId2"/>
    <p:sldId id="398" r:id="rId3"/>
    <p:sldId id="401" r:id="rId4"/>
    <p:sldId id="402" r:id="rId5"/>
    <p:sldId id="403" r:id="rId6"/>
    <p:sldId id="364" r:id="rId7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94BA"/>
    <a:srgbClr val="DB9D95"/>
    <a:srgbClr val="CC3300"/>
    <a:srgbClr val="FF6600"/>
    <a:srgbClr val="FF5050"/>
    <a:srgbClr val="FF9933"/>
    <a:srgbClr val="BD3B17"/>
    <a:srgbClr val="FFCC00"/>
    <a:srgbClr val="FF990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0" autoAdjust="0"/>
    <p:restoredTop sz="94681" autoAdjust="0"/>
  </p:normalViewPr>
  <p:slideViewPr>
    <p:cSldViewPr>
      <p:cViewPr varScale="1">
        <p:scale>
          <a:sx n="83" d="100"/>
          <a:sy n="83" d="100"/>
        </p:scale>
        <p:origin x="1291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0362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202790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Comitato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di Sorveglianza del Programma Operativo </a:t>
            </a: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32161" y="210617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395536" y="2708920"/>
            <a:ext cx="84249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51520" y="4725144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Filippo Castiglia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Rendicontazione interventi FSE e comunitari, monitoraggio e controlli di I livello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Istruzione e Formazione Professionale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756827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Punto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5.c </a:t>
            </a: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dell’</a:t>
            </a:r>
            <a:r>
              <a:rPr kumimoji="0" lang="it-IT" b="1" i="0" u="none" strike="noStrike" cap="none" normalizeH="0" baseline="0" dirty="0" err="1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OdG</a:t>
            </a: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Scambio elettronico di dati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inclusivo </a:t>
            </a:r>
            <a:r>
              <a:rPr kumimoji="0" lang="it-IT" b="1" i="0" u="none" strike="noStrike" cap="none" normalizeH="0" baseline="0" dirty="0">
                <a:ln>
                  <a:noFill/>
                </a:ln>
                <a:effectLst/>
                <a:ea typeface="SimSun" pitchFamily="2" charset="-122"/>
                <a:cs typeface="Arial" pitchFamily="34" charset="0"/>
              </a:rPr>
              <a:t>di eventuali difficoltà tecniche di comunicazione con la BDU</a:t>
            </a:r>
            <a:endParaRPr kumimoji="0" lang="it-IT" b="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  <p:sp>
        <p:nvSpPr>
          <p:cNvPr id="15" name="CasellaDiTesto 12"/>
          <p:cNvSpPr txBox="1"/>
          <p:nvPr/>
        </p:nvSpPr>
        <p:spPr>
          <a:xfrm>
            <a:off x="5580112" y="6227141"/>
            <a:ext cx="3563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>
                <a:solidFill>
                  <a:srgbClr val="0070C0"/>
                </a:solidFill>
              </a:rPr>
              <a:t>I.P.S.S.E.O.A. “Pietro Piazza”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755576" y="253097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Scambio elettronico di dati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8" name="Figura a mano libera 17"/>
          <p:cNvSpPr/>
          <p:nvPr/>
        </p:nvSpPr>
        <p:spPr>
          <a:xfrm>
            <a:off x="844947" y="1492336"/>
            <a:ext cx="7975526" cy="429595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ctr"/>
          <a:lstStyle/>
          <a:p>
            <a:pPr algn="just" defTabSz="1289050">
              <a:lnSpc>
                <a:spcPct val="150000"/>
              </a:lnSpc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Per le trasmissioni dei dati finanziari e fisici, presenti sul  Sistema Informativo SiciliaFSE1420 si fa uso del </a:t>
            </a:r>
            <a:r>
              <a:rPr lang="it-IT" sz="18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Protocollo Unico di Colloquio </a:t>
            </a:r>
            <a:r>
              <a:rPr lang="it-IT" sz="18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(PUC</a:t>
            </a:r>
            <a:r>
              <a:rPr lang="it-IT" sz="180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).</a:t>
            </a:r>
          </a:p>
          <a:p>
            <a:pPr algn="just" defTabSz="1289050">
              <a:lnSpc>
                <a:spcPct val="150000"/>
              </a:lnSpc>
              <a:spcAft>
                <a:spcPts val="600"/>
              </a:spcAft>
              <a:defRPr/>
            </a:pPr>
            <a:endParaRPr lang="it-IT" sz="18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just" defTabSz="1289050">
              <a:lnSpc>
                <a:spcPct val="150000"/>
              </a:lnSpc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Il PUC </a:t>
            </a:r>
            <a:r>
              <a:rPr lang="it-IT" sz="180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costituisce il riferimento documentale che individua e descrive l’insieme delle informazioni oggetto del monitoraggio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, che dovranno essere trasmesse al Sistema Nazionale di Monitoraggio (SNM) operante presso il MEF–RGS–IGRUE.</a:t>
            </a:r>
          </a:p>
          <a:p>
            <a:pPr algn="just" defTabSz="1289050">
              <a:lnSpc>
                <a:spcPct val="150000"/>
              </a:lnSpc>
              <a:spcAft>
                <a:spcPts val="0"/>
              </a:spcAft>
              <a:defRPr/>
            </a:pPr>
            <a:endParaRPr lang="it-IT" sz="18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81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755576" y="253097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Struttura dati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8" name="Figura a mano libera 17"/>
          <p:cNvSpPr/>
          <p:nvPr/>
        </p:nvSpPr>
        <p:spPr>
          <a:xfrm>
            <a:off x="844947" y="1492336"/>
            <a:ext cx="7975526" cy="429595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ctr"/>
          <a:lstStyle/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La struttura dati trasmessa contiene tabelle che vengono acquisite su BDU del SNM come singoli «record».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 nomi delle tabelle sono costituiti da un codice e una descrizione sintetica.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Il codice individua l’ambito di riferimento della tabella e il progressivo: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PAnn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tabelle riferite alle Procedure di Attivazione;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TRnn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tabelle riferite ai Trasferimenti;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APnn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tabelle riferite all’Anagrafica dei progetti;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FOnn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tabelle riferite alla Formazione;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PGnn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tabella riferita alle Procedure di Aggiudicazione;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SCnn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tabelle riferite ai Soggetti Correlati al progetto;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FNnn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tabelle riferite al monitoraggio Finanziario del progetto;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INnn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tabelle riferite al monitoraggio degli Indicatori di Output e di Risultato;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tabelle riferite alla componente Procedurale del progetto; </a:t>
            </a:r>
          </a:p>
          <a:p>
            <a:pPr algn="just" defTabSz="1289050"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- codice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CTnn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: tabelle riferite ai Controlli. </a:t>
            </a: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97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840432" y="253761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</a:rPr>
              <a:t>Trasmissione strutture dati</a:t>
            </a:r>
          </a:p>
          <a:p>
            <a:pPr algn="ctr"/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8" name="Figura a mano libera 17"/>
          <p:cNvSpPr/>
          <p:nvPr/>
        </p:nvSpPr>
        <p:spPr>
          <a:xfrm>
            <a:off x="844947" y="1492336"/>
            <a:ext cx="7975526" cy="4295958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ctr"/>
          <a:lstStyle/>
          <a:p>
            <a:pPr algn="just" defTabSz="1289050">
              <a:lnSpc>
                <a:spcPct val="150000"/>
              </a:lnSpc>
              <a:spcAft>
                <a:spcPts val="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La trasmissione delle strutture dati avviene attraverso la generazione di file .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txt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estratti dal Sistema Informativo SiciliaFSE1420.</a:t>
            </a:r>
          </a:p>
          <a:p>
            <a:pPr algn="just" defTabSz="1289050">
              <a:lnSpc>
                <a:spcPct val="150000"/>
              </a:lnSpc>
              <a:spcAft>
                <a:spcPts val="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I file generati sono trasmessi </a:t>
            </a:r>
            <a:r>
              <a:rPr lang="it-IT" sz="18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alla 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BDU tramite un applicativo web denominato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ProxyIGRUE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fornito </a:t>
            </a:r>
            <a:r>
              <a:rPr lang="it-IT" sz="18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dal SNM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</a:t>
            </a:r>
          </a:p>
          <a:p>
            <a:pPr algn="just" defTabSz="1289050">
              <a:lnSpc>
                <a:spcPct val="150000"/>
              </a:lnSpc>
              <a:spcAft>
                <a:spcPts val="0"/>
              </a:spcAft>
              <a:defRPr/>
            </a:pPr>
            <a:endParaRPr lang="it-IT" sz="18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just" defTabSz="1289050">
              <a:lnSpc>
                <a:spcPct val="150000"/>
              </a:lnSpc>
              <a:spcAft>
                <a:spcPts val="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Dopo la trasmissione dei </a:t>
            </a:r>
            <a:r>
              <a:rPr lang="it-IT" sz="1800" b="0" ker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dati </a:t>
            </a:r>
            <a:r>
              <a:rPr lang="it-IT" sz="1800" b="0" kern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alla 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BDU, gli stessi vengono validati a seguito di un controllo formale, quali per esempio la correttezza del formato delle date, del formato dei codici fiscali, la presenza di tutti i campi obbligatori della struttura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ecc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…</a:t>
            </a:r>
          </a:p>
          <a:p>
            <a:pPr algn="just" defTabSz="1289050">
              <a:spcAft>
                <a:spcPts val="0"/>
              </a:spcAft>
              <a:defRPr/>
            </a:pPr>
            <a:endParaRPr lang="it-IT" sz="16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54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156176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433798" y="1139"/>
            <a:ext cx="8797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>
                <a:solidFill>
                  <a:srgbClr val="0066CC"/>
                </a:solidFill>
              </a:rPr>
              <a:t>Prevalidazione</a:t>
            </a:r>
            <a:r>
              <a:rPr lang="it-IT" sz="2800" dirty="0">
                <a:solidFill>
                  <a:srgbClr val="0066CC"/>
                </a:solidFill>
              </a:rPr>
              <a:t> e correzione degli scarti e validazione dati </a:t>
            </a:r>
            <a:endParaRPr lang="it-IT" sz="3200" dirty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8" name="Figura a mano libera 17"/>
          <p:cNvSpPr/>
          <p:nvPr/>
        </p:nvSpPr>
        <p:spPr>
          <a:xfrm>
            <a:off x="844947" y="1682213"/>
            <a:ext cx="7975526" cy="4295959"/>
          </a:xfrm>
          <a:custGeom>
            <a:avLst/>
            <a:gdLst>
              <a:gd name="connsiteX0" fmla="*/ 0 w 974824"/>
              <a:gd name="connsiteY0" fmla="*/ 64988 h 649882"/>
              <a:gd name="connsiteX1" fmla="*/ 64988 w 974824"/>
              <a:gd name="connsiteY1" fmla="*/ 0 h 649882"/>
              <a:gd name="connsiteX2" fmla="*/ 909836 w 974824"/>
              <a:gd name="connsiteY2" fmla="*/ 0 h 649882"/>
              <a:gd name="connsiteX3" fmla="*/ 974824 w 974824"/>
              <a:gd name="connsiteY3" fmla="*/ 64988 h 649882"/>
              <a:gd name="connsiteX4" fmla="*/ 974824 w 974824"/>
              <a:gd name="connsiteY4" fmla="*/ 584894 h 649882"/>
              <a:gd name="connsiteX5" fmla="*/ 909836 w 974824"/>
              <a:gd name="connsiteY5" fmla="*/ 649882 h 649882"/>
              <a:gd name="connsiteX6" fmla="*/ 64988 w 974824"/>
              <a:gd name="connsiteY6" fmla="*/ 649882 h 649882"/>
              <a:gd name="connsiteX7" fmla="*/ 0 w 974824"/>
              <a:gd name="connsiteY7" fmla="*/ 584894 h 649882"/>
              <a:gd name="connsiteX8" fmla="*/ 0 w 974824"/>
              <a:gd name="connsiteY8" fmla="*/ 64988 h 64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4824" h="649882">
                <a:moveTo>
                  <a:pt x="0" y="64988"/>
                </a:moveTo>
                <a:cubicBezTo>
                  <a:pt x="0" y="29096"/>
                  <a:pt x="29096" y="0"/>
                  <a:pt x="64988" y="0"/>
                </a:cubicBezTo>
                <a:lnTo>
                  <a:pt x="909836" y="0"/>
                </a:lnTo>
                <a:cubicBezTo>
                  <a:pt x="945728" y="0"/>
                  <a:pt x="974824" y="29096"/>
                  <a:pt x="974824" y="64988"/>
                </a:cubicBezTo>
                <a:lnTo>
                  <a:pt x="974824" y="584894"/>
                </a:lnTo>
                <a:cubicBezTo>
                  <a:pt x="974824" y="620786"/>
                  <a:pt x="945728" y="649882"/>
                  <a:pt x="909836" y="649882"/>
                </a:cubicBezTo>
                <a:lnTo>
                  <a:pt x="64988" y="649882"/>
                </a:lnTo>
                <a:cubicBezTo>
                  <a:pt x="29096" y="649882"/>
                  <a:pt x="0" y="620786"/>
                  <a:pt x="0" y="584894"/>
                </a:cubicBezTo>
                <a:lnTo>
                  <a:pt x="0" y="64988"/>
                </a:lnTo>
                <a:close/>
              </a:path>
            </a:pathLst>
          </a:custGeom>
          <a:noFill/>
          <a:ln w="9525" cap="flat" cmpd="sng" algn="ctr">
            <a:noFill/>
            <a:prstDash val="solid"/>
          </a:ln>
          <a:effectLst/>
        </p:spPr>
        <p:txBody>
          <a:bodyPr lIns="129524" tIns="129524" rIns="129524" bIns="129524" spcCol="1270" anchor="ctr"/>
          <a:lstStyle/>
          <a:p>
            <a:pPr algn="just" defTabSz="1289050">
              <a:lnSpc>
                <a:spcPct val="150000"/>
              </a:lnSpc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L’Autorità di Gestione procede con la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prevalidazione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dei dati trasmessi e validati con controllo formale da parte di IGRUE</a:t>
            </a:r>
            <a:r>
              <a:rPr lang="it-IT" sz="18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</a:t>
            </a:r>
          </a:p>
          <a:p>
            <a:pPr algn="just" defTabSz="1289050">
              <a:lnSpc>
                <a:spcPct val="150000"/>
              </a:lnSpc>
              <a:spcAft>
                <a:spcPts val="600"/>
              </a:spcAft>
              <a:defRPr/>
            </a:pPr>
            <a:endParaRPr lang="it-IT" sz="18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just" defTabSz="1289050">
              <a:lnSpc>
                <a:spcPct val="150000"/>
              </a:lnSpc>
              <a:spcAft>
                <a:spcPts val="600"/>
              </a:spcAft>
              <a:defRPr/>
            </a:pP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 seguito di 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prevalidazione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dell’</a:t>
            </a:r>
            <a:r>
              <a:rPr lang="it-IT" sz="1800" b="0" kern="0" dirty="0" err="1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AdG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 possono essere generati alcuni scarti di progetti quali per esempio la mancanza di localizzazione geografica, mancanza di soggetto beneficiario, CUP errati o cancellati</a:t>
            </a:r>
            <a:r>
              <a:rPr lang="it-IT" sz="18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.</a:t>
            </a:r>
          </a:p>
          <a:p>
            <a:pPr algn="just" defTabSz="1289050">
              <a:lnSpc>
                <a:spcPct val="150000"/>
              </a:lnSpc>
              <a:spcAft>
                <a:spcPts val="600"/>
              </a:spcAft>
              <a:defRPr/>
            </a:pPr>
            <a:r>
              <a:rPr lang="it-IT" sz="1800" b="0" kern="0" dirty="0" smtClean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Dopo </a:t>
            </a:r>
            <a:r>
              <a:rPr lang="it-IT" sz="1800" b="0" kern="0" dirty="0">
                <a:solidFill>
                  <a:prstClr val="black"/>
                </a:solidFill>
                <a:ea typeface="Tahoma" panose="020B0604030504040204" pitchFamily="34" charset="0"/>
                <a:cs typeface="Arial" pitchFamily="34" charset="0"/>
              </a:rPr>
              <a:t>la correzione degli scarti, si procede ad una nuova trasmissione dati e alla validazione da parte dell’Autorità di Gestione.</a:t>
            </a:r>
          </a:p>
          <a:p>
            <a:pPr algn="just" defTabSz="1289050">
              <a:lnSpc>
                <a:spcPct val="150000"/>
              </a:lnSpc>
              <a:spcAft>
                <a:spcPts val="0"/>
              </a:spcAft>
              <a:defRPr/>
            </a:pPr>
            <a:endParaRPr lang="it-IT" sz="16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just" defTabSz="1289050">
              <a:lnSpc>
                <a:spcPct val="150000"/>
              </a:lnSpc>
              <a:spcAft>
                <a:spcPts val="0"/>
              </a:spcAft>
              <a:defRPr/>
            </a:pPr>
            <a:endParaRPr lang="it-IT" sz="16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just" defTabSz="1289050">
              <a:spcAft>
                <a:spcPts val="0"/>
              </a:spcAft>
              <a:defRPr/>
            </a:pPr>
            <a:endParaRPr lang="it-IT" sz="14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  <a:p>
            <a:pPr algn="just" defTabSz="1289050">
              <a:spcAft>
                <a:spcPts val="0"/>
              </a:spcAft>
              <a:defRPr/>
            </a:pPr>
            <a:endParaRPr lang="it-IT" sz="1600" b="0" kern="0" dirty="0">
              <a:solidFill>
                <a:prstClr val="black"/>
              </a:solidFill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" name="Segnaposto numero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64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980728"/>
            <a:ext cx="8712968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Comitato di Sorveglianza del Programma Operativo </a:t>
            </a: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735175" y="3109715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</a:t>
            </a:r>
            <a:r>
              <a:rPr lang="it-IT" sz="2800">
                <a:solidFill>
                  <a:schemeClr val="tx1">
                    <a:lumMod val="75000"/>
                    <a:lumOff val="25000"/>
                  </a:schemeClr>
                </a:solidFill>
              </a:rPr>
              <a:t>l’attenzione </a:t>
            </a:r>
            <a:endParaRPr lang="it-IT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51520" y="4906862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Filippo Castiglia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Rendicontazione interventi FSE e comunitari, monitoraggio e controlli di I livello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Istruzione e Formazione Professionale</a:t>
            </a:r>
          </a:p>
        </p:txBody>
      </p:sp>
      <p:sp>
        <p:nvSpPr>
          <p:cNvPr id="12" name="CasellaDiTesto 12"/>
          <p:cNvSpPr txBox="1"/>
          <p:nvPr/>
        </p:nvSpPr>
        <p:spPr>
          <a:xfrm>
            <a:off x="5400600" y="6186544"/>
            <a:ext cx="3563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>
                <a:solidFill>
                  <a:srgbClr val="0070C0"/>
                </a:solidFill>
              </a:rPr>
              <a:t>I.P.S.S.E.O.A. “Pietro Piazza”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PwC</Template>
  <TotalTime>7025</TotalTime>
  <Words>500</Words>
  <Application>Microsoft Office PowerPoint</Application>
  <PresentationFormat>Presentazione su schermo (4:3)</PresentationFormat>
  <Paragraphs>54</Paragraphs>
  <Slides>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3" baseType="lpstr">
      <vt:lpstr>ＭＳ Ｐゴシック</vt:lpstr>
      <vt:lpstr>SimSun</vt:lpstr>
      <vt:lpstr>Arial</vt:lpstr>
      <vt:lpstr>Arial Black</vt:lpstr>
      <vt:lpstr>Calibri</vt:lpstr>
      <vt:lpstr>Tahoma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704</cp:revision>
  <dcterms:created xsi:type="dcterms:W3CDTF">2007-03-15T14:10:26Z</dcterms:created>
  <dcterms:modified xsi:type="dcterms:W3CDTF">2019-06-24T14:15:27Z</dcterms:modified>
</cp:coreProperties>
</file>